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29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85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0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9D2F1-C88C-4927-BFC9-15206BE43A25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5334-78A0-4B36-BC44-33BB7D7C1EB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05007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72CC-EAC3-4B6A-A0D6-0870C5FFAA0C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D168-C979-4F58-A42F-1A56CF642B80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2139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5759-1518-4555-B417-A7BAEB8A4B6B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29CD-A8DF-498C-8E52-371992CC8D35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7584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800B-4EB8-415E-86F4-00E3F61A2776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235-83A5-4DB0-A262-AB67803119A3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58053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7D61-0E16-410C-8C4E-970FEE262A87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0C0E-7061-4CA3-A169-A8BCFC172742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16888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CEF8-23EE-44B9-9AFB-7C150ECD0B5A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1D3F-7CC5-4DD3-85E1-9D4368A6689A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84808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27C3-5051-4015-879F-C16E4FAB9365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98CD-0989-4452-91B0-6416C37FB94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92768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B2DE-5924-4626-B8A2-3EDAD4F11133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EE8ED-5718-42A9-9EE7-CCF9C2083568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4901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957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EF9A-0901-4016-A15F-854DCD47FA28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EC4A-E95D-4B30-B59D-FEF8C62A519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86670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3009-EAC1-4B4A-8B1C-F83D01B29984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7A53-AE47-424A-B6B9-2BD543C810CA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9527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D346-055E-4D7C-9A19-E2EE0EE1CE9D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8784-0C64-4DED-901B-5FF5ABCE7566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1184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37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6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43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60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62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26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50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B425-C853-4EC4-A8E8-F5A519BA617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F365-1DC9-4478-8805-EF2DC18E32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88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D2EA9-A20E-4E68-A64D-643718796954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4A93A-D31E-49AC-9941-94971D3B545E}" type="slidenum">
              <a:rPr lang="tr-TR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703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41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2 İçerik Yer Tutucusu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/>
            <a:r>
              <a:rPr lang="tr-TR" altLang="tr-TR" i="1" smtClean="0"/>
              <a:t>Tükrük bezi ya amilaz yâ da balarılarında olduğu gibi invertaz içerir. </a:t>
            </a:r>
            <a:endParaRPr lang="tr-TR" altLang="tr-TR" i="1" smtClean="0">
              <a:latin typeface="Arial" pitchFamily="34" charset="0"/>
            </a:endParaRPr>
          </a:p>
          <a:p>
            <a:pPr eaLnBrk="1" hangingPunct="1"/>
            <a:endParaRPr lang="tr-TR" altLang="tr-TR" i="1" smtClean="0">
              <a:latin typeface="Arial" pitchFamily="34" charset="0"/>
            </a:endParaRPr>
          </a:p>
          <a:p>
            <a:pPr eaLnBrk="1" hangingPunct="1"/>
            <a:r>
              <a:rPr lang="tr-TR" altLang="tr-TR" i="1" smtClean="0"/>
              <a:t>Birçoğunda da hiç enzim taşımaz ya da kan emicilerde olduğu gibi değişik amaçlar için farklı enzim ve sıvılar içerir.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955626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500" smtClean="0"/>
              <a:t>Bazı yırtıcılarda (Adephaga ve Planipennia) ve leş yiyicilerinde </a:t>
            </a:r>
            <a:r>
              <a:rPr lang="tr-TR" altLang="tr-TR" sz="2500" i="1" smtClean="0"/>
              <a:t>(Panorpa) </a:t>
            </a:r>
            <a:r>
              <a:rPr lang="tr-TR" altLang="tr-TR" sz="2500" smtClean="0"/>
              <a:t>bağırsak dışı sindirim görülür. Ortabağırsak sıvısı dışarıya kusularak besinin dışarıda sıvı haline geçmesi sağlanır. Keza </a:t>
            </a:r>
            <a:r>
              <a:rPr lang="tr-TR" altLang="tr-TR" sz="2500" i="1" smtClean="0"/>
              <a:t>Dytiscus'da </a:t>
            </a:r>
            <a:r>
              <a:rPr lang="tr-TR" altLang="tr-TR" sz="2500" smtClean="0"/>
              <a:t>ortabağırsak sıvıları mandibul kanalı ile avın içerisine pompalanır.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5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500" smtClean="0"/>
              <a:t>Sindirim, kural olarak ortabağırsakta olur; ancak, termitlerde arka bağırsaktadır. Böcek proteazları pH 7'nin üzerindeki ortamlarda etki gösterdiğinden, pepsin çeşidi enzimler (genellikle pH 2.4'de optimal etki gösterirler) azdır. Bağırsak içeriği genellikle nötrdür. Fakat bazı larvalarda pH 10'dur.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tr-TR" altLang="tr-TR" sz="2500" smtClean="0"/>
          </a:p>
        </p:txBody>
      </p:sp>
    </p:spTree>
    <p:extLst>
      <p:ext uri="{BB962C8B-B14F-4D97-AF65-F5344CB8AC3E}">
        <p14:creationId xmlns:p14="http://schemas.microsoft.com/office/powerpoint/2010/main" val="6357679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000" smtClean="0"/>
              <a:t>Önbağırsakta emilme pek azdır; en fazla hamamböceklerinde kursakta yağlar emilir. Ortabağırsak emilmenin esas merkezidir.</a:t>
            </a:r>
            <a:endParaRPr lang="tr-TR" altLang="tr-TR" sz="30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30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3000" smtClean="0"/>
              <a:t> Keza sonbağırsak da geçirgendir; suyun büyük bir kısmı buradan emilir. Dışkının şekli bazı türlerde (örneğin, odun güvelerinde ve odun yiyen diğer bazı böceklerde) karakteristiktir. Ona göre tür ya da grup düzeyinde tanınabilirler.</a:t>
            </a:r>
          </a:p>
        </p:txBody>
      </p:sp>
    </p:spTree>
    <p:extLst>
      <p:ext uri="{BB962C8B-B14F-4D97-AF65-F5344CB8AC3E}">
        <p14:creationId xmlns:p14="http://schemas.microsoft.com/office/powerpoint/2010/main" val="5880632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Genellikle insanlar için gerekli vitaminlerin bir kısmı böcekler için de vitamindir.</a:t>
            </a:r>
          </a:p>
          <a:p>
            <a:pPr eaLnBrk="1" hangingPunct="1">
              <a:lnSpc>
                <a:spcPct val="80000"/>
              </a:lnSpc>
            </a:pPr>
            <a:endParaRPr lang="tr-TR" altLang="tr-TR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i="1" smtClean="0"/>
              <a:t>Vitami</a:t>
            </a:r>
            <a:r>
              <a:rPr lang="tr-TR" altLang="tr-TR" i="1" smtClean="0">
                <a:latin typeface="Arial" pitchFamily="34" charset="0"/>
              </a:rPr>
              <a:t>n </a:t>
            </a:r>
            <a:r>
              <a:rPr lang="tr-TR" altLang="tr-TR" i="1" smtClean="0"/>
              <a:t>B</a:t>
            </a:r>
            <a:r>
              <a:rPr lang="tr-TR" altLang="tr-TR" i="1" smtClean="0">
                <a:latin typeface="Arial" pitchFamily="34" charset="0"/>
              </a:rPr>
              <a:t>12 (</a:t>
            </a:r>
            <a:r>
              <a:rPr lang="tr-TR" altLang="tr-TR" i="1" smtClean="0"/>
              <a:t>kobalamin) ve</a:t>
            </a:r>
            <a:r>
              <a:rPr lang="tr-TR" altLang="tr-TR" i="1" smtClean="0">
                <a:latin typeface="Arial" pitchFamily="34" charset="0"/>
              </a:rPr>
              <a:t> </a:t>
            </a:r>
            <a:r>
              <a:rPr lang="tr-TR" altLang="tr-TR" i="1" smtClean="0"/>
              <a:t>askorbik asit (vitamin</a:t>
            </a:r>
            <a:r>
              <a:rPr lang="tr-TR" altLang="tr-TR" i="1" smtClean="0">
                <a:latin typeface="Arial" pitchFamily="34" charset="0"/>
              </a:rPr>
              <a:t> </a:t>
            </a:r>
            <a:r>
              <a:rPr lang="tr-TR" altLang="tr-TR" i="1" smtClean="0"/>
              <a:t>C) böcekler</a:t>
            </a:r>
            <a:r>
              <a:rPr lang="tr-TR" altLang="tr-TR" i="1" smtClean="0">
                <a:latin typeface="Arial" pitchFamily="34" charset="0"/>
              </a:rPr>
              <a:t> </a:t>
            </a:r>
            <a:r>
              <a:rPr lang="tr-TR" altLang="tr-TR" i="1" smtClean="0"/>
              <a:t>için ya hiç</a:t>
            </a:r>
            <a:r>
              <a:rPr lang="tr-TR" altLang="tr-TR" i="1" smtClean="0">
                <a:latin typeface="Arial" pitchFamily="34" charset="0"/>
              </a:rPr>
              <a:t> </a:t>
            </a:r>
            <a:r>
              <a:rPr lang="tr-TR" altLang="tr-TR" i="1" smtClean="0"/>
              <a:t>ya da</a:t>
            </a:r>
            <a:r>
              <a:rPr lang="tr-TR" altLang="tr-TR" i="1" smtClean="0">
                <a:latin typeface="Arial" pitchFamily="34" charset="0"/>
              </a:rPr>
              <a:t> </a:t>
            </a:r>
            <a:r>
              <a:rPr lang="tr-TR" altLang="tr-TR" i="1" smtClean="0"/>
              <a:t>az</a:t>
            </a:r>
            <a:r>
              <a:rPr lang="tr-TR" altLang="tr-TR" smtClean="0">
                <a:latin typeface="Arial" pitchFamily="34" charset="0"/>
              </a:rPr>
              <a:t> </a:t>
            </a:r>
            <a:r>
              <a:rPr lang="tr-TR" altLang="tr-TR" i="1" smtClean="0"/>
              <a:t>gereklidir. </a:t>
            </a:r>
            <a:endParaRPr lang="tr-TR" altLang="tr-TR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i="1" smtClean="0"/>
              <a:t>Fakat birçok hayvanda sentez edilen (örneğin bizde kollesterol olarak) </a:t>
            </a:r>
            <a:r>
              <a:rPr lang="tr-TR" altLang="tr-TR" i="1" smtClean="0">
                <a:latin typeface="Arial" pitchFamily="34" charset="0"/>
              </a:rPr>
              <a:t>sterin</a:t>
            </a:r>
            <a:r>
              <a:rPr lang="tr-TR" altLang="tr-TR" i="1" smtClean="0"/>
              <a:t> (veya sterol) </a:t>
            </a:r>
            <a:r>
              <a:rPr lang="tr-TR" altLang="tr-TR" i="1" smtClean="0">
                <a:latin typeface="Arial" pitchFamily="34" charset="0"/>
              </a:rPr>
              <a:t>böcekler için </a:t>
            </a:r>
            <a:r>
              <a:rPr lang="tr-TR" altLang="tr-TR" i="1" smtClean="0"/>
              <a:t>vita</a:t>
            </a:r>
            <a:r>
              <a:rPr lang="tr-TR" altLang="tr-TR" i="1" smtClean="0">
                <a:latin typeface="Arial" pitchFamily="34" charset="0"/>
              </a:rPr>
              <a:t>m</a:t>
            </a:r>
            <a:r>
              <a:rPr lang="tr-TR" altLang="tr-TR" i="1" smtClean="0"/>
              <a:t>indir ve b</a:t>
            </a:r>
            <a:r>
              <a:rPr lang="tr-TR" altLang="tr-TR" i="1" smtClean="0">
                <a:latin typeface="Arial" pitchFamily="34" charset="0"/>
              </a:rPr>
              <a:t>esinleriyle </a:t>
            </a:r>
            <a:r>
              <a:rPr lang="tr-TR" altLang="tr-TR" i="1" smtClean="0"/>
              <a:t> dışarıda</a:t>
            </a:r>
            <a:r>
              <a:rPr lang="tr-TR" altLang="tr-TR" i="1" smtClean="0">
                <a:latin typeface="Arial" pitchFamily="34" charset="0"/>
              </a:rPr>
              <a:t>n</a:t>
            </a:r>
            <a:r>
              <a:rPr lang="tr-TR" altLang="tr-TR" i="1" smtClean="0"/>
              <a:t> a</a:t>
            </a:r>
            <a:r>
              <a:rPr lang="tr-TR" altLang="tr-TR" i="1" smtClean="0">
                <a:latin typeface="Arial" pitchFamily="34" charset="0"/>
              </a:rPr>
              <a:t>l</a:t>
            </a:r>
            <a:r>
              <a:rPr lang="tr-TR" altLang="tr-TR" i="1" smtClean="0"/>
              <a:t>ırlar. </a:t>
            </a:r>
            <a:endParaRPr lang="tr-TR" altLang="tr-TR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913890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i="1" smtClean="0"/>
              <a:t>Bizdeki</a:t>
            </a:r>
            <a:r>
              <a:rPr lang="tr-TR" altLang="tr-TR" smtClean="0"/>
              <a:t> </a:t>
            </a:r>
            <a:r>
              <a:rPr lang="tr-TR" altLang="tr-TR" i="1" smtClean="0"/>
              <a:t>temel aminoasitlerin büyük bir kısmı böcekler için de temel aminoasittir. </a:t>
            </a:r>
          </a:p>
          <a:p>
            <a:pPr eaLnBrk="1" hangingPunct="1">
              <a:lnSpc>
                <a:spcPct val="80000"/>
              </a:lnSpc>
            </a:pPr>
            <a:endParaRPr lang="tr-TR" altLang="tr-TR" i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i="1" smtClean="0"/>
              <a:t>Yalnız sineklerde glisin ve pürin gibi çekirdek asitlerine</a:t>
            </a: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r>
              <a:rPr lang="tr-TR" altLang="tr-TR" i="1" smtClean="0"/>
              <a:t>gereksinme duyulur. Bunların eksikliğinde deri değiştirme tam olmaz.</a:t>
            </a:r>
          </a:p>
          <a:p>
            <a:pPr eaLnBrk="1" hangingPunct="1">
              <a:lnSpc>
                <a:spcPct val="80000"/>
              </a:lnSpc>
            </a:pPr>
            <a:endParaRPr lang="tr-TR" altLang="tr-TR" i="1" smtClean="0"/>
          </a:p>
        </p:txBody>
      </p:sp>
    </p:spTree>
    <p:extLst>
      <p:ext uri="{BB962C8B-B14F-4D97-AF65-F5344CB8AC3E}">
        <p14:creationId xmlns:p14="http://schemas.microsoft.com/office/powerpoint/2010/main" val="2059018189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i="1" smtClean="0"/>
              <a:t>Besin gereksinmesi, değişken sıcaklıklı hayvanlarda olduğu gibi sıcaklığın değişmesiyle büyük ölçüde değişir.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i="1" smtClean="0"/>
              <a:t>Yüksek sıcaklıklarda daha çok besin alma gereğini duyarlar.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i="1" smtClean="0"/>
              <a:t> Keza yaşam dönemlerine göre de büyük değişiklikler görülür.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i="1" smtClean="0"/>
              <a:t>Birçok hayvanın pup evresinde ve bazı böceklerin kısa ömürlü erginlerinde (Ephemeroptera'da olduğu gibi) beslenme görülmez. Bu evrelerde vücutlarında biriktirdikleri yağları kullanırlar.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601328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YAĞ DOKU</a:t>
            </a:r>
            <a:endParaRPr lang="tr-TR" dirty="0"/>
          </a:p>
        </p:txBody>
      </p:sp>
      <p:sp>
        <p:nvSpPr>
          <p:cNvPr id="210947" name="2 İçerik Yer Tutucusu"/>
          <p:cNvSpPr>
            <a:spLocks noGrp="1"/>
          </p:cNvSpPr>
          <p:nvPr>
            <p:ph idx="1"/>
          </p:nvPr>
        </p:nvSpPr>
        <p:spPr>
          <a:xfrm>
            <a:off x="571500" y="785813"/>
            <a:ext cx="8358188" cy="250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700" smtClean="0"/>
              <a:t>Ontogenez sırasında sölom kesesinin karın tarafından meydana gelirler.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tr-TR" altLang="tr-TR" sz="1700" smtClean="0"/>
              <a:t>- biri </a:t>
            </a:r>
            <a:r>
              <a:rPr lang="tr-TR" altLang="tr-TR" sz="1700" b="1" smtClean="0"/>
              <a:t>içte</a:t>
            </a:r>
            <a:r>
              <a:rPr lang="tr-TR" altLang="tr-TR" sz="1700" smtClean="0"/>
              <a:t> diğeri </a:t>
            </a:r>
            <a:r>
              <a:rPr lang="tr-TR" altLang="tr-TR" sz="1700" b="1" smtClean="0"/>
              <a:t>dışta</a:t>
            </a:r>
            <a:r>
              <a:rPr lang="tr-TR" altLang="tr-TR" sz="1700" smtClean="0"/>
              <a:t> olmak üzere iki konsantrik tabaka meydana getirirler.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700" smtClean="0"/>
              <a:t>içteki, yani visceral olanı, bağırsağın civarında; dıştaki, yani pariyetal olanı, integümente yakın olarak bulunur. Yağ doku en gelişmiş halini birçok holometabol böceğin larvasında</a:t>
            </a:r>
            <a:br>
              <a:rPr lang="tr-TR" altLang="tr-TR" sz="1700" smtClean="0"/>
            </a:br>
            <a:r>
              <a:rPr lang="tr-TR" altLang="tr-TR" sz="1700" smtClean="0"/>
              <a:t>gösterir.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700" smtClean="0"/>
              <a:t>Arıların gelişmiş larvalarında tüm vücut ağırlığının % 60-65'i yağ dokudan</a:t>
            </a:r>
            <a:br>
              <a:rPr lang="tr-TR" altLang="tr-TR" sz="1700" smtClean="0"/>
            </a:br>
            <a:r>
              <a:rPr lang="tr-TR" altLang="tr-TR" sz="1700" smtClean="0"/>
              <a:t>oluşmuştur.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700" b="1" smtClean="0"/>
              <a:t>Diğer hayvanların karaciğerine analogtur.</a:t>
            </a:r>
          </a:p>
        </p:txBody>
      </p:sp>
      <p:pic>
        <p:nvPicPr>
          <p:cNvPr id="2109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213100"/>
            <a:ext cx="54197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08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2 İçerik Yer Tutucusu"/>
          <p:cNvSpPr>
            <a:spLocks noGrp="1"/>
          </p:cNvSpPr>
          <p:nvPr>
            <p:ph idx="1"/>
          </p:nvPr>
        </p:nvSpPr>
        <p:spPr>
          <a:xfrm>
            <a:off x="214313" y="214313"/>
            <a:ext cx="8229600" cy="2143125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Yumurtadan yeni çıkan larvalarda kofulsuz küçük hücrelerden meydana gelir beslenmenin başlamasıyla stoplazma artar koful ortaya çıkar.</a:t>
            </a:r>
          </a:p>
          <a:p>
            <a:pPr eaLnBrk="1" hangingPunct="1"/>
            <a:r>
              <a:rPr lang="tr-TR" altLang="tr-TR" sz="2400" smtClean="0"/>
              <a:t>Pup evresinde yağ dokunun içeriği hemolenfe verilir. Dökülen parçalanan bu hücrelerden ergin bireyde yağ doku oluşturulur.</a:t>
            </a:r>
          </a:p>
        </p:txBody>
      </p:sp>
      <p:pic>
        <p:nvPicPr>
          <p:cNvPr id="2119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643188"/>
            <a:ext cx="52197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9167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İşlevleri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-besinlerin depolanması (</a:t>
            </a:r>
            <a:r>
              <a:rPr lang="tr-TR" dirty="0" err="1" smtClean="0"/>
              <a:t>hemolenften</a:t>
            </a:r>
            <a:r>
              <a:rPr lang="tr-TR" dirty="0" smtClean="0"/>
              <a:t> alınan 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-glikojen kitin oluşumunda, proteinler deri değişiminde, yumurta oluşumunda etkili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-ürik asit depo yeridir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-atık fenollerin </a:t>
            </a:r>
            <a:r>
              <a:rPr lang="tr-TR" dirty="0" err="1" smtClean="0"/>
              <a:t>melanine</a:t>
            </a:r>
            <a:r>
              <a:rPr lang="tr-TR" dirty="0" smtClean="0"/>
              <a:t> kadar çevrildiği yerlerdir. Renklenmede iş görür.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Simbiyoz yaşamda </a:t>
            </a:r>
            <a:r>
              <a:rPr lang="tr-TR" dirty="0" err="1" smtClean="0"/>
              <a:t>simbiyont</a:t>
            </a:r>
            <a:r>
              <a:rPr lang="tr-TR" dirty="0" smtClean="0"/>
              <a:t> bakteri yada mantar besinle düzenli alınmıyorsa yumurta bırakılırken yavrulara yağ dokudan iletilir.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Simbiyontları</a:t>
            </a:r>
            <a:r>
              <a:rPr lang="tr-TR" dirty="0" smtClean="0"/>
              <a:t> saklayan hücrelere </a:t>
            </a:r>
            <a:r>
              <a:rPr lang="tr-TR" dirty="0" err="1" smtClean="0"/>
              <a:t>miysetosit</a:t>
            </a:r>
            <a:r>
              <a:rPr lang="tr-TR" dirty="0" smtClean="0"/>
              <a:t>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05194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6838"/>
            <a:ext cx="7072312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7252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/>
              <a:t>Böceklerin sindirim </a:t>
            </a:r>
            <a:r>
              <a:rPr lang="tr-TR" dirty="0" smtClean="0"/>
              <a:t>Sistemi-2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87956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SONBAĞIRSAK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197635" name="2 İçerik Yer Tutucusu"/>
          <p:cNvSpPr>
            <a:spLocks noGrp="1"/>
          </p:cNvSpPr>
          <p:nvPr>
            <p:ph idx="1"/>
          </p:nvPr>
        </p:nvSpPr>
        <p:spPr>
          <a:xfrm>
            <a:off x="457200" y="785813"/>
            <a:ext cx="4978400" cy="5883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i="1" smtClean="0"/>
              <a:t>Önbağırsak gibi ektodermal kökenli olduğundan kitinle astarlanmıştır. </a:t>
            </a:r>
            <a:endParaRPr lang="tr-TR" altLang="tr-TR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Ektodermin içeriye çöken kısmına proktodeum denir. Kuvvetli yapıdaki halka ve boyuna kaslarla donatılmıştır. </a:t>
            </a:r>
            <a:endParaRPr lang="tr-TR" altLang="tr-TR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i="1" smtClean="0"/>
              <a:t>Boyuna kaslar iç tarafta, halka kaslar dış tarafta bulunur. </a:t>
            </a:r>
            <a:endParaRPr lang="tr-TR" altLang="tr-TR" smtClean="0"/>
          </a:p>
        </p:txBody>
      </p:sp>
      <p:pic>
        <p:nvPicPr>
          <p:cNvPr id="197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395288"/>
            <a:ext cx="2805112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1882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4619625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700" smtClean="0"/>
              <a:t>Önden arkaya doğru sonbağırsak şu kısımlara ayrılmıştır.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 b="1" smtClean="0"/>
              <a:t>Pylorus: </a:t>
            </a:r>
            <a:r>
              <a:rPr lang="tr-TR" altLang="tr-TR" sz="2700" smtClean="0"/>
              <a:t>Artık maddelerin ve Malpiki tüplerinden gelen maddelerin toplanması için balon şeklinde bir kısımdır.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 b="1" smtClean="0"/>
              <a:t>Valvula Pylorica: </a:t>
            </a:r>
            <a:r>
              <a:rPr lang="tr-TR" altLang="tr-TR" sz="2700" smtClean="0"/>
              <a:t>Halka şeklinde kuvvetli bir kasla donatılmış bir epitel kıvrımdır. Ortabağırsak içeriğinin daha sonraki kısımlara geçmesini düzenler ve ayrıca besinzarının mekanik olarak parçalanmasını sağlar.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 b="1" smtClean="0"/>
              <a:t>Ileum = İncebağırsak: </a:t>
            </a:r>
            <a:r>
              <a:rPr lang="tr-TR" altLang="tr-TR" sz="2700" smtClean="0"/>
              <a:t>Sonbağırsağın orta kısmını meydana getirir.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tr-TR" altLang="tr-TR" sz="2700" smtClean="0"/>
              <a:t/>
            </a:r>
            <a:br>
              <a:rPr lang="tr-TR" altLang="tr-TR" sz="2700" smtClean="0"/>
            </a:br>
            <a:endParaRPr lang="tr-TR" altLang="tr-TR" sz="2700" smtClean="0"/>
          </a:p>
        </p:txBody>
      </p:sp>
      <p:pic>
        <p:nvPicPr>
          <p:cNvPr id="1986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8913"/>
            <a:ext cx="2805113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67843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2 İçerik Yer Tutucusu"/>
          <p:cNvSpPr>
            <a:spLocks noGrp="1"/>
          </p:cNvSpPr>
          <p:nvPr>
            <p:ph idx="1"/>
          </p:nvPr>
        </p:nvSpPr>
        <p:spPr>
          <a:xfrm>
            <a:off x="457200" y="214313"/>
            <a:ext cx="4835525" cy="638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Colon = Kalınbağırsak: </a:t>
            </a:r>
            <a:r>
              <a:rPr lang="tr-TR" altLang="tr-TR" smtClean="0"/>
              <a:t>Yapısı ile incebağırsaktan büyük farklılıklar göstermez. Kalınbağırsağın sonunda bir epitel kıvrımı görülür.</a:t>
            </a:r>
          </a:p>
          <a:p>
            <a:pPr eaLnBrk="1" hangingPunct="1">
              <a:lnSpc>
                <a:spcPct val="90000"/>
              </a:lnSpc>
            </a:pPr>
            <a:endParaRPr lang="tr-TR" altLang="tr-TR" b="1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Valvula Rectalis: </a:t>
            </a:r>
            <a:r>
              <a:rPr lang="tr-TR" altLang="tr-TR" smtClean="0"/>
              <a:t>Kuvvetli bir daralma meydana getirerek valvula pylorica gibi besin</a:t>
            </a:r>
            <a:r>
              <a:rPr lang="tr-TR" altLang="tr-TR" smtClean="0">
                <a:latin typeface="Arial" pitchFamily="34" charset="0"/>
              </a:rPr>
              <a:t> </a:t>
            </a:r>
            <a:r>
              <a:rPr lang="tr-TR" altLang="tr-TR" smtClean="0"/>
              <a:t>za</a:t>
            </a:r>
            <a:r>
              <a:rPr lang="tr-TR" altLang="tr-TR" smtClean="0">
                <a:latin typeface="Arial" pitchFamily="34" charset="0"/>
              </a:rPr>
              <a:t>rı</a:t>
            </a:r>
            <a:r>
              <a:rPr lang="tr-TR" altLang="tr-TR" smtClean="0"/>
              <a:t>nın ortadan kaldırılmasında yardımcı olur.</a:t>
            </a:r>
          </a:p>
        </p:txBody>
      </p:sp>
      <p:pic>
        <p:nvPicPr>
          <p:cNvPr id="1996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8913"/>
            <a:ext cx="2805113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6412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3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5194300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100" b="1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b="1" smtClean="0"/>
              <a:t>Rectum = Arkabağırsak: </a:t>
            </a:r>
            <a:r>
              <a:rPr lang="tr-TR" altLang="tr-TR" sz="2400" smtClean="0"/>
              <a:t>Çok defa kas</a:t>
            </a:r>
            <a:r>
              <a:rPr lang="tr-TR" altLang="tr-TR" sz="2400" smtClean="0">
                <a:latin typeface="Arial" pitchFamily="34" charset="0"/>
              </a:rPr>
              <a:t>l</a:t>
            </a:r>
            <a:r>
              <a:rPr lang="tr-TR" altLang="tr-TR" sz="2400" smtClean="0"/>
              <a:t>ı bir kese şeklinde büyümüştür. </a:t>
            </a:r>
            <a:endParaRPr lang="tr-TR" altLang="tr-TR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Duvarları kalın bir epitel taşır ve alışılagelmiş şekilde 3-6 kadar rektal püskülle donatılır. Bu püsküllerin çeperi tek ya da çift katlı olabilir. </a:t>
            </a:r>
            <a:endParaRPr lang="tr-TR" altLang="tr-TR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Dıştaki epitelinin oluşumuna, göç eden kan hücreleri de katılır. </a:t>
            </a:r>
            <a:endParaRPr lang="tr-TR" altLang="tr-TR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400" u="sng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u="sng" smtClean="0"/>
              <a:t>Rektal püsküllerd</a:t>
            </a:r>
            <a:r>
              <a:rPr lang="tr-TR" altLang="tr-TR" sz="2400" smtClean="0"/>
              <a:t>eki iki katlı epitel ya yan yana dururlar ya da aralarında belirli bir boşluk taşırlar. bağırsak içeriğindeki suyun büyük bir kısmının emilmesini üzerine almışt</a:t>
            </a:r>
            <a:r>
              <a:rPr lang="tr-TR" altLang="tr-TR" sz="2400" smtClean="0">
                <a:latin typeface="Arial" pitchFamily="34" charset="0"/>
              </a:rPr>
              <a:t>ır.</a:t>
            </a:r>
          </a:p>
          <a:p>
            <a:pPr>
              <a:lnSpc>
                <a:spcPct val="90000"/>
              </a:lnSpc>
            </a:pPr>
            <a:endParaRPr lang="tr-TR" altLang="tr-TR" sz="2400" smtClean="0"/>
          </a:p>
        </p:txBody>
      </p:sp>
      <p:pic>
        <p:nvPicPr>
          <p:cNvPr id="2007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0"/>
            <a:ext cx="2805113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471731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SİNDİRİM VE BESLENME ÇEŞİTÜLİĞİ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ilkin olarak bitki yiyicisidirler. Bununla beraber canlı hayvanlarla beslenenlerden tek bir besin çeşidine özelleşmiş (örneğin balmumu güveleri) beslenenlere kadar her çeşit beslenme tarzına rastlanır. </a:t>
            </a:r>
            <a:endParaRPr lang="tr-TR" altLang="tr-TR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Kural olarak etle beslenenlerde bağırsak en kısa, bitkiyle beslenenlerde uzun ve dışkı yiyicilerinde ise en uzundur.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938258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2 İçerik Yer Tutucusu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 eaLnBrk="1" hangingPunct="1"/>
            <a:r>
              <a:rPr lang="tr-TR" altLang="tr-TR" smtClean="0"/>
              <a:t>Besinleri genel olarak üç ana grupta toplanır: Protein, karbonhidrat ve yağ. </a:t>
            </a:r>
            <a:endParaRPr lang="tr-TR" altLang="tr-TR" smtClean="0">
              <a:latin typeface="Arial" pitchFamily="34" charset="0"/>
            </a:endParaRPr>
          </a:p>
          <a:p>
            <a:pPr eaLnBrk="1" hangingPunct="1"/>
            <a:endParaRPr lang="tr-TR" altLang="tr-TR" smtClean="0">
              <a:latin typeface="Arial" pitchFamily="34" charset="0"/>
            </a:endParaRPr>
          </a:p>
          <a:p>
            <a:pPr eaLnBrk="1" hangingPunct="1"/>
            <a:r>
              <a:rPr lang="tr-TR" altLang="tr-TR" smtClean="0"/>
              <a:t>Tükrük salgısında çok defa nişastayı parçalayan amilaz, ortabağırsakta yine karbonhidratları parçalayan amilaz, maltaz, invertaz, laktaz; proteinleri parçalayan proteaz ve peptidaz; yağları parçalayan lipaz salgılanır. </a:t>
            </a:r>
            <a:endParaRPr lang="tr-TR" altLang="tr-TR" smtClean="0">
              <a:latin typeface="Arial" pitchFamily="34" charset="0"/>
            </a:endParaRPr>
          </a:p>
          <a:p>
            <a:pPr eaLnBrk="1" hangingPunct="1"/>
            <a:endParaRPr lang="tr-TR" altLang="tr-TR" smtClean="0">
              <a:latin typeface="Arial" pitchFamily="34" charset="0"/>
            </a:endParaRPr>
          </a:p>
          <a:p>
            <a:pPr eaLnBrk="1" hangingPunct="1"/>
            <a:r>
              <a:rPr lang="tr-TR" altLang="tr-TR" i="1" smtClean="0"/>
              <a:t>Kural olarak bir hayvan ne kadar değişik besin alıyorsa o kadar değişik enzimi çıkarır. 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228853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2 İçerik Yer Tutucusu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838"/>
          </a:xfrm>
        </p:spPr>
        <p:txBody>
          <a:bodyPr/>
          <a:lstStyle/>
          <a:p>
            <a:pPr eaLnBrk="1" hangingPunct="1"/>
            <a:r>
              <a:rPr lang="tr-TR" altLang="tr-TR" i="1" smtClean="0"/>
              <a:t>Hayvansal beslenenlerde proteaz, bitkisel beslenenlerde karbohidraz, yağ kurtlarında lipaz baskın olmasına karşın, sadece kanla beslenenlerden, örneğin Glossina'da yalnızproteaz; yapraközsuyu emenlerde, yalnız invertaz bulunur. </a:t>
            </a:r>
            <a:endParaRPr lang="tr-TR" altLang="tr-TR" i="1" smtClean="0">
              <a:latin typeface="Arial" pitchFamily="34" charset="0"/>
            </a:endParaRPr>
          </a:p>
          <a:p>
            <a:pPr eaLnBrk="1" hangingPunct="1"/>
            <a:endParaRPr lang="tr-TR" altLang="tr-TR" i="1" smtClean="0">
              <a:latin typeface="Arial" pitchFamily="34" charset="0"/>
            </a:endParaRPr>
          </a:p>
          <a:p>
            <a:pPr eaLnBrk="1" hangingPunct="1"/>
            <a:r>
              <a:rPr lang="tr-TR" altLang="tr-TR" i="1" smtClean="0"/>
              <a:t>Selülozu parçalayabilmek için bazı böcekler tarafından bir miktar selülaz salgılanmasına karşın, bu enzimin çoğu simbiyont bakteriler tarafından çıkarılır. 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756656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Ekran Gösterisi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1" baseType="lpstr">
      <vt:lpstr>Ofis Teması</vt:lpstr>
      <vt:lpstr>4_Ofis Teması</vt:lpstr>
      <vt:lpstr>PowerPoint Sunusu</vt:lpstr>
      <vt:lpstr>5. Hafta</vt:lpstr>
      <vt:lpstr>SONBAĞIRSAK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YAĞ DOKU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hp5</dc:creator>
  <cp:lastModifiedBy>hp5</cp:lastModifiedBy>
  <cp:revision>1</cp:revision>
  <dcterms:created xsi:type="dcterms:W3CDTF">2024-10-11T12:54:08Z</dcterms:created>
  <dcterms:modified xsi:type="dcterms:W3CDTF">2024-10-11T12:54:40Z</dcterms:modified>
</cp:coreProperties>
</file>