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FB425-C853-4EC4-A8E8-F5A519BA6179}" type="datetimeFigureOut">
              <a:rPr lang="tr-TR" smtClean="0"/>
              <a:t>11.10.2024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0F365-1DC9-4478-8805-EF2DC18E328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682969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FB425-C853-4EC4-A8E8-F5A519BA6179}" type="datetimeFigureOut">
              <a:rPr lang="tr-TR" smtClean="0"/>
              <a:t>11.10.2024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0F365-1DC9-4478-8805-EF2DC18E328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528578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FB425-C853-4EC4-A8E8-F5A519BA6179}" type="datetimeFigureOut">
              <a:rPr lang="tr-TR" smtClean="0"/>
              <a:t>11.10.2024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0F365-1DC9-4478-8805-EF2DC18E328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3303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79D2F1-C88C-4927-BFC9-15206BE43A25}" type="datetimeFigureOut">
              <a:rPr lang="tr-TR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11.10.2024</a:t>
            </a:fld>
            <a:endParaRPr lang="tr-TR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75334-78A0-4B36-BC44-33BB7D7C1EBF}" type="slidenum">
              <a:rPr lang="tr-TR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7005007"/>
      </p:ext>
    </p:extLst>
  </p:cSld>
  <p:clrMapOvr>
    <a:masterClrMapping/>
  </p:clrMapOvr>
  <p:transition>
    <p:wipe dir="d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3E72CC-EAC3-4B6A-A0D6-0870C5FFAA0C}" type="datetimeFigureOut">
              <a:rPr lang="tr-TR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11.10.2024</a:t>
            </a:fld>
            <a:endParaRPr lang="tr-TR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86D168-C979-4F58-A42F-1A56CF642B80}" type="slidenum">
              <a:rPr lang="tr-TR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0421391"/>
      </p:ext>
    </p:extLst>
  </p:cSld>
  <p:clrMapOvr>
    <a:masterClrMapping/>
  </p:clrMapOvr>
  <p:transition>
    <p:wipe dir="d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8C5759-1518-4555-B417-A7BAEB8A4B6B}" type="datetimeFigureOut">
              <a:rPr lang="tr-TR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11.10.2024</a:t>
            </a:fld>
            <a:endParaRPr lang="tr-TR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7429CD-A8DF-498C-8E52-371992CC8D35}" type="slidenum">
              <a:rPr lang="tr-TR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237584"/>
      </p:ext>
    </p:extLst>
  </p:cSld>
  <p:clrMapOvr>
    <a:masterClrMapping/>
  </p:clrMapOvr>
  <p:transition>
    <p:wipe dir="d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8F800B-4EB8-415E-86F4-00E3F61A2776}" type="datetimeFigureOut">
              <a:rPr lang="tr-TR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11.10.2024</a:t>
            </a:fld>
            <a:endParaRPr lang="tr-TR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239235-83A5-4DB0-A262-AB67803119A3}" type="slidenum">
              <a:rPr lang="tr-TR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7058053"/>
      </p:ext>
    </p:extLst>
  </p:cSld>
  <p:clrMapOvr>
    <a:masterClrMapping/>
  </p:clrMapOvr>
  <p:transition>
    <p:wipe dir="d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057D61-0E16-410C-8C4E-970FEE262A87}" type="datetimeFigureOut">
              <a:rPr lang="tr-TR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11.10.2024</a:t>
            </a:fld>
            <a:endParaRPr lang="tr-TR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8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9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EE0C0E-7061-4CA3-A169-A8BCFC172742}" type="slidenum">
              <a:rPr lang="tr-TR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2916888"/>
      </p:ext>
    </p:extLst>
  </p:cSld>
  <p:clrMapOvr>
    <a:masterClrMapping/>
  </p:clrMapOvr>
  <p:transition>
    <p:wipe dir="d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65CEF8-23EE-44B9-9AFB-7C150ECD0B5A}" type="datetimeFigureOut">
              <a:rPr lang="tr-TR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11.10.2024</a:t>
            </a:fld>
            <a:endParaRPr lang="tr-TR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C91D3F-7CC5-4DD3-85E1-9D4368A6689A}" type="slidenum">
              <a:rPr lang="tr-TR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9084808"/>
      </p:ext>
    </p:extLst>
  </p:cSld>
  <p:clrMapOvr>
    <a:masterClrMapping/>
  </p:clrMapOvr>
  <p:transition>
    <p:wipe dir="d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9D27C3-5051-4015-879F-C16E4FAB9365}" type="datetimeFigureOut">
              <a:rPr lang="tr-TR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11.10.2024</a:t>
            </a:fld>
            <a:endParaRPr lang="tr-TR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3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A398CD-0989-4452-91B0-6416C37FB94F}" type="slidenum">
              <a:rPr lang="tr-TR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9992768"/>
      </p:ext>
    </p:extLst>
  </p:cSld>
  <p:clrMapOvr>
    <a:masterClrMapping/>
  </p:clrMapOvr>
  <p:transition>
    <p:wipe dir="d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2FB2DE-5924-4626-B8A2-3EDAD4F11133}" type="datetimeFigureOut">
              <a:rPr lang="tr-TR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11.10.2024</a:t>
            </a:fld>
            <a:endParaRPr lang="tr-TR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EEE8ED-5718-42A9-9EE7-CCF9C2083568}" type="slidenum">
              <a:rPr lang="tr-TR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5249014"/>
      </p:ext>
    </p:extLst>
  </p:cSld>
  <p:clrMapOvr>
    <a:masterClrMapping/>
  </p:clrMapOvr>
  <p:transition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FB425-C853-4EC4-A8E8-F5A519BA6179}" type="datetimeFigureOut">
              <a:rPr lang="tr-TR" smtClean="0"/>
              <a:t>11.10.2024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0F365-1DC9-4478-8805-EF2DC18E328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489572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 smtClean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7AEF9A-0901-4016-A15F-854DCD47FA28}" type="datetimeFigureOut">
              <a:rPr lang="tr-TR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11.10.2024</a:t>
            </a:fld>
            <a:endParaRPr lang="tr-TR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34EC4A-E95D-4B30-B59D-FEF8C62A519F}" type="slidenum">
              <a:rPr lang="tr-TR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5486670"/>
      </p:ext>
    </p:extLst>
  </p:cSld>
  <p:clrMapOvr>
    <a:masterClrMapping/>
  </p:clrMapOvr>
  <p:transition>
    <p:wipe dir="d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E53009-EAC1-4B4A-8B1C-F83D01B29984}" type="datetimeFigureOut">
              <a:rPr lang="tr-TR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11.10.2024</a:t>
            </a:fld>
            <a:endParaRPr lang="tr-TR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7A7A53-AE47-424A-B6B9-2BD543C810CA}" type="slidenum">
              <a:rPr lang="tr-TR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859527"/>
      </p:ext>
    </p:extLst>
  </p:cSld>
  <p:clrMapOvr>
    <a:masterClrMapping/>
  </p:clrMapOvr>
  <p:transition>
    <p:wipe dir="d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77D346-055E-4D7C-9A19-E2EE0EE1CE9D}" type="datetimeFigureOut">
              <a:rPr lang="tr-TR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11.10.2024</a:t>
            </a:fld>
            <a:endParaRPr lang="tr-TR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628784-0C64-4DED-901B-5FF5ABCE7566}" type="slidenum">
              <a:rPr lang="tr-TR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0511845"/>
      </p:ext>
    </p:extLst>
  </p:cSld>
  <p:clrMapOvr>
    <a:masterClrMapping/>
  </p:clrMapOvr>
  <p:transition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FB425-C853-4EC4-A8E8-F5A519BA6179}" type="datetimeFigureOut">
              <a:rPr lang="tr-TR" smtClean="0"/>
              <a:t>11.10.2024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0F365-1DC9-4478-8805-EF2DC18E328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443750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FB425-C853-4EC4-A8E8-F5A519BA6179}" type="datetimeFigureOut">
              <a:rPr lang="tr-TR" smtClean="0"/>
              <a:t>11.10.2024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0F365-1DC9-4478-8805-EF2DC18E328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836912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FB425-C853-4EC4-A8E8-F5A519BA6179}" type="datetimeFigureOut">
              <a:rPr lang="tr-TR" smtClean="0"/>
              <a:t>11.10.2024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0F365-1DC9-4478-8805-EF2DC18E328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844316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FB425-C853-4EC4-A8E8-F5A519BA6179}" type="datetimeFigureOut">
              <a:rPr lang="tr-TR" smtClean="0"/>
              <a:t>11.10.2024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0F365-1DC9-4478-8805-EF2DC18E328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306006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FB425-C853-4EC4-A8E8-F5A519BA6179}" type="datetimeFigureOut">
              <a:rPr lang="tr-TR" smtClean="0"/>
              <a:t>11.10.2024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0F365-1DC9-4478-8805-EF2DC18E328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726244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FB425-C853-4EC4-A8E8-F5A519BA6179}" type="datetimeFigureOut">
              <a:rPr lang="tr-TR" smtClean="0"/>
              <a:t>11.10.2024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0F365-1DC9-4478-8805-EF2DC18E328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702630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FB425-C853-4EC4-A8E8-F5A519BA6179}" type="datetimeFigureOut">
              <a:rPr lang="tr-TR" smtClean="0"/>
              <a:t>11.10.2024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0F365-1DC9-4478-8805-EF2DC18E328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385040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DFB425-C853-4EC4-A8E8-F5A519BA6179}" type="datetimeFigureOut">
              <a:rPr lang="tr-TR" smtClean="0"/>
              <a:t>11.10.2024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60F365-1DC9-4478-8805-EF2DC18E328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72885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Başlık Yer Tutucusu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başlık stili için tıklatın</a:t>
            </a:r>
          </a:p>
        </p:txBody>
      </p:sp>
      <p:sp>
        <p:nvSpPr>
          <p:cNvPr id="1027" name="2 Metin Yer Tutucusu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metin stillerini düzenlemek için tıklatın</a:t>
            </a:r>
          </a:p>
          <a:p>
            <a:pPr lvl="1"/>
            <a:r>
              <a:rPr lang="tr-TR" altLang="tr-TR" smtClean="0"/>
              <a:t>İkinci düzey</a:t>
            </a:r>
          </a:p>
          <a:p>
            <a:pPr lvl="2"/>
            <a:r>
              <a:rPr lang="tr-TR" altLang="tr-TR" smtClean="0"/>
              <a:t>Üçüncü düzey</a:t>
            </a:r>
          </a:p>
          <a:p>
            <a:pPr lvl="3"/>
            <a:r>
              <a:rPr lang="tr-TR" altLang="tr-TR" smtClean="0"/>
              <a:t>Dördüncü düzey</a:t>
            </a:r>
          </a:p>
          <a:p>
            <a:pPr lvl="4"/>
            <a:r>
              <a:rPr lang="tr-TR" altLang="tr-TR" smtClean="0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68D2EA9-A20E-4E68-A64D-643718796954}" type="datetimeFigureOut">
              <a:rPr lang="tr-TR">
                <a:solidFill>
                  <a:prstClr val="white">
                    <a:tint val="75000"/>
                  </a:prst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11.10.2024</a:t>
            </a:fld>
            <a:endParaRPr lang="tr-TR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8D4A93A-D31E-49AC-9941-94971D3B545E}" type="slidenum">
              <a:rPr lang="tr-TR">
                <a:solidFill>
                  <a:prstClr val="white">
                    <a:tint val="75000"/>
                  </a:prst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647036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wipe dir="d"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624142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2" name="2 İçerik Yer Tutucusu"/>
          <p:cNvSpPr>
            <a:spLocks noGrp="1"/>
          </p:cNvSpPr>
          <p:nvPr>
            <p:ph idx="1"/>
          </p:nvPr>
        </p:nvSpPr>
        <p:spPr>
          <a:xfrm>
            <a:off x="457200" y="404813"/>
            <a:ext cx="8229600" cy="5721350"/>
          </a:xfrm>
        </p:spPr>
        <p:txBody>
          <a:bodyPr/>
          <a:lstStyle/>
          <a:p>
            <a:pPr eaLnBrk="1" hangingPunct="1"/>
            <a:r>
              <a:rPr lang="tr-TR" altLang="tr-TR" i="1" smtClean="0"/>
              <a:t>Tükrük bezi ya amilaz yâ da balarılarında olduğu gibi invertaz içerir. </a:t>
            </a:r>
            <a:endParaRPr lang="tr-TR" altLang="tr-TR" i="1" smtClean="0">
              <a:latin typeface="Arial" pitchFamily="34" charset="0"/>
            </a:endParaRPr>
          </a:p>
          <a:p>
            <a:pPr eaLnBrk="1" hangingPunct="1"/>
            <a:endParaRPr lang="tr-TR" altLang="tr-TR" i="1" smtClean="0">
              <a:latin typeface="Arial" pitchFamily="34" charset="0"/>
            </a:endParaRPr>
          </a:p>
          <a:p>
            <a:pPr eaLnBrk="1" hangingPunct="1"/>
            <a:r>
              <a:rPr lang="tr-TR" altLang="tr-TR" i="1" smtClean="0"/>
              <a:t>Birçoğunda da hiç enzim taşımaz ya da kan emicilerde olduğu gibi değişik amaçlar için farklı enzim ve sıvılar içerir.</a:t>
            </a:r>
            <a:endParaRPr lang="tr-TR" altLang="tr-TR" smtClean="0"/>
          </a:p>
          <a:p>
            <a:pPr eaLnBrk="1" hangingPunct="1"/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2395562648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6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tr-TR" altLang="tr-TR" sz="2500" smtClean="0"/>
              <a:t>Bazı yırtıcılarda (Adephaga ve Planipennia) ve leş yiyicilerinde </a:t>
            </a:r>
            <a:r>
              <a:rPr lang="tr-TR" altLang="tr-TR" sz="2500" i="1" smtClean="0"/>
              <a:t>(Panorpa) </a:t>
            </a:r>
            <a:r>
              <a:rPr lang="tr-TR" altLang="tr-TR" sz="2500" smtClean="0"/>
              <a:t>bağırsak dışı sindirim görülür. Ortabağırsak sıvısı dışarıya kusularak besinin dışarıda sıvı haline geçmesi sağlanır. Keza </a:t>
            </a:r>
            <a:r>
              <a:rPr lang="tr-TR" altLang="tr-TR" sz="2500" i="1" smtClean="0"/>
              <a:t>Dytiscus'da </a:t>
            </a:r>
            <a:r>
              <a:rPr lang="tr-TR" altLang="tr-TR" sz="2500" smtClean="0"/>
              <a:t>ortabağırsak sıvıları mandibul kanalı ile avın içerisine pompalanır.</a:t>
            </a:r>
          </a:p>
          <a:p>
            <a:pPr eaLnBrk="1" hangingPunct="1">
              <a:lnSpc>
                <a:spcPct val="80000"/>
              </a:lnSpc>
            </a:pPr>
            <a:endParaRPr lang="tr-TR" altLang="tr-TR" sz="2500" smtClean="0">
              <a:latin typeface="Arial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tr-TR" altLang="tr-TR" sz="2500" smtClean="0"/>
              <a:t>Sindirim, kural olarak ortabağırsakta olur; ancak, termitlerde arka bağırsaktadır. Böcek proteazları pH 7'nin üzerindeki ortamlarda etki gösterdiğinden, pepsin çeşidi enzimler (genellikle pH 2.4'de optimal etki gösterirler) azdır. Bağırsak içeriği genellikle nötrdür. Fakat bazı larvalarda pH 10'dur.</a:t>
            </a:r>
          </a:p>
          <a:p>
            <a:pPr eaLnBrk="1" hangingPunct="1">
              <a:lnSpc>
                <a:spcPct val="80000"/>
              </a:lnSpc>
              <a:buFont typeface="Arial" pitchFamily="34" charset="0"/>
              <a:buNone/>
            </a:pPr>
            <a:endParaRPr lang="tr-TR" altLang="tr-TR" sz="2500" smtClean="0"/>
          </a:p>
        </p:txBody>
      </p:sp>
    </p:spTree>
    <p:extLst>
      <p:ext uri="{BB962C8B-B14F-4D97-AF65-F5344CB8AC3E}">
        <p14:creationId xmlns:p14="http://schemas.microsoft.com/office/powerpoint/2010/main" val="635767943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50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altLang="tr-TR" sz="3000" smtClean="0"/>
              <a:t>Önbağırsakta emilme pek azdır; en fazla hamamböceklerinde kursakta yağlar emilir. Ortabağırsak emilmenin esas merkezidir.</a:t>
            </a:r>
            <a:endParaRPr lang="tr-TR" altLang="tr-TR" sz="3000" smtClean="0">
              <a:latin typeface="Arial" pitchFamily="34" charset="0"/>
            </a:endParaRPr>
          </a:p>
          <a:p>
            <a:pPr eaLnBrk="1" hangingPunct="1">
              <a:lnSpc>
                <a:spcPct val="90000"/>
              </a:lnSpc>
            </a:pPr>
            <a:endParaRPr lang="tr-TR" altLang="tr-TR" sz="3000" smtClean="0">
              <a:latin typeface="Arial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tr-TR" altLang="tr-TR" sz="3000" smtClean="0"/>
              <a:t> Keza sonbağırsak da geçirgendir; suyun büyük bir kısmı buradan emilir. Dışkının şekli bazı türlerde (örneğin, odun güvelerinde ve odun yiyen diğer bazı böceklerde) karakteristiktir. Ona göre tür ya da grup düzeyinde tanınabilirler.</a:t>
            </a:r>
          </a:p>
        </p:txBody>
      </p:sp>
    </p:spTree>
    <p:extLst>
      <p:ext uri="{BB962C8B-B14F-4D97-AF65-F5344CB8AC3E}">
        <p14:creationId xmlns:p14="http://schemas.microsoft.com/office/powerpoint/2010/main" val="588063232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4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altLang="tr-TR" smtClean="0"/>
              <a:t>Genellikle insanlar için gerekli vitaminlerin bir kısmı böcekler için de vitamindir.</a:t>
            </a:r>
          </a:p>
          <a:p>
            <a:pPr eaLnBrk="1" hangingPunct="1">
              <a:lnSpc>
                <a:spcPct val="80000"/>
              </a:lnSpc>
            </a:pPr>
            <a:endParaRPr lang="tr-TR" altLang="tr-TR" i="1" smtClean="0">
              <a:latin typeface="Arial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tr-TR" altLang="tr-TR" i="1" smtClean="0"/>
              <a:t>Vitami</a:t>
            </a:r>
            <a:r>
              <a:rPr lang="tr-TR" altLang="tr-TR" i="1" smtClean="0">
                <a:latin typeface="Arial" pitchFamily="34" charset="0"/>
              </a:rPr>
              <a:t>n </a:t>
            </a:r>
            <a:r>
              <a:rPr lang="tr-TR" altLang="tr-TR" i="1" smtClean="0"/>
              <a:t>B</a:t>
            </a:r>
            <a:r>
              <a:rPr lang="tr-TR" altLang="tr-TR" i="1" smtClean="0">
                <a:latin typeface="Arial" pitchFamily="34" charset="0"/>
              </a:rPr>
              <a:t>12 (</a:t>
            </a:r>
            <a:r>
              <a:rPr lang="tr-TR" altLang="tr-TR" i="1" smtClean="0"/>
              <a:t>kobalamin) ve</a:t>
            </a:r>
            <a:r>
              <a:rPr lang="tr-TR" altLang="tr-TR" i="1" smtClean="0">
                <a:latin typeface="Arial" pitchFamily="34" charset="0"/>
              </a:rPr>
              <a:t> </a:t>
            </a:r>
            <a:r>
              <a:rPr lang="tr-TR" altLang="tr-TR" i="1" smtClean="0"/>
              <a:t>askorbik asit (vitamin</a:t>
            </a:r>
            <a:r>
              <a:rPr lang="tr-TR" altLang="tr-TR" i="1" smtClean="0">
                <a:latin typeface="Arial" pitchFamily="34" charset="0"/>
              </a:rPr>
              <a:t> </a:t>
            </a:r>
            <a:r>
              <a:rPr lang="tr-TR" altLang="tr-TR" i="1" smtClean="0"/>
              <a:t>C) böcekler</a:t>
            </a:r>
            <a:r>
              <a:rPr lang="tr-TR" altLang="tr-TR" i="1" smtClean="0">
                <a:latin typeface="Arial" pitchFamily="34" charset="0"/>
              </a:rPr>
              <a:t> </a:t>
            </a:r>
            <a:r>
              <a:rPr lang="tr-TR" altLang="tr-TR" i="1" smtClean="0"/>
              <a:t>için ya hiç</a:t>
            </a:r>
            <a:r>
              <a:rPr lang="tr-TR" altLang="tr-TR" i="1" smtClean="0">
                <a:latin typeface="Arial" pitchFamily="34" charset="0"/>
              </a:rPr>
              <a:t> </a:t>
            </a:r>
            <a:r>
              <a:rPr lang="tr-TR" altLang="tr-TR" i="1" smtClean="0"/>
              <a:t>ya da</a:t>
            </a:r>
            <a:r>
              <a:rPr lang="tr-TR" altLang="tr-TR" i="1" smtClean="0">
                <a:latin typeface="Arial" pitchFamily="34" charset="0"/>
              </a:rPr>
              <a:t> </a:t>
            </a:r>
            <a:r>
              <a:rPr lang="tr-TR" altLang="tr-TR" i="1" smtClean="0"/>
              <a:t>az</a:t>
            </a:r>
            <a:r>
              <a:rPr lang="tr-TR" altLang="tr-TR" smtClean="0">
                <a:latin typeface="Arial" pitchFamily="34" charset="0"/>
              </a:rPr>
              <a:t> </a:t>
            </a:r>
            <a:r>
              <a:rPr lang="tr-TR" altLang="tr-TR" i="1" smtClean="0"/>
              <a:t>gereklidir. </a:t>
            </a:r>
            <a:endParaRPr lang="tr-TR" altLang="tr-TR" i="1" smtClean="0">
              <a:latin typeface="Arial" pitchFamily="34" charset="0"/>
            </a:endParaRPr>
          </a:p>
          <a:p>
            <a:pPr eaLnBrk="1" hangingPunct="1">
              <a:lnSpc>
                <a:spcPct val="80000"/>
              </a:lnSpc>
            </a:pPr>
            <a:endParaRPr lang="tr-TR" altLang="tr-TR" i="1" smtClean="0">
              <a:latin typeface="Arial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tr-TR" altLang="tr-TR" i="1" smtClean="0"/>
              <a:t>Fakat birçok hayvanda sentez edilen (örneğin bizde kollesterol olarak) </a:t>
            </a:r>
            <a:r>
              <a:rPr lang="tr-TR" altLang="tr-TR" i="1" smtClean="0">
                <a:latin typeface="Arial" pitchFamily="34" charset="0"/>
              </a:rPr>
              <a:t>sterin</a:t>
            </a:r>
            <a:r>
              <a:rPr lang="tr-TR" altLang="tr-TR" i="1" smtClean="0"/>
              <a:t> (veya sterol) </a:t>
            </a:r>
            <a:r>
              <a:rPr lang="tr-TR" altLang="tr-TR" i="1" smtClean="0">
                <a:latin typeface="Arial" pitchFamily="34" charset="0"/>
              </a:rPr>
              <a:t>böcekler için </a:t>
            </a:r>
            <a:r>
              <a:rPr lang="tr-TR" altLang="tr-TR" i="1" smtClean="0"/>
              <a:t>vita</a:t>
            </a:r>
            <a:r>
              <a:rPr lang="tr-TR" altLang="tr-TR" i="1" smtClean="0">
                <a:latin typeface="Arial" pitchFamily="34" charset="0"/>
              </a:rPr>
              <a:t>m</a:t>
            </a:r>
            <a:r>
              <a:rPr lang="tr-TR" altLang="tr-TR" i="1" smtClean="0"/>
              <a:t>indir ve b</a:t>
            </a:r>
            <a:r>
              <a:rPr lang="tr-TR" altLang="tr-TR" i="1" smtClean="0">
                <a:latin typeface="Arial" pitchFamily="34" charset="0"/>
              </a:rPr>
              <a:t>esinleriyle </a:t>
            </a:r>
            <a:r>
              <a:rPr lang="tr-TR" altLang="tr-TR" i="1" smtClean="0"/>
              <a:t> dışarıda</a:t>
            </a:r>
            <a:r>
              <a:rPr lang="tr-TR" altLang="tr-TR" i="1" smtClean="0">
                <a:latin typeface="Arial" pitchFamily="34" charset="0"/>
              </a:rPr>
              <a:t>n</a:t>
            </a:r>
            <a:r>
              <a:rPr lang="tr-TR" altLang="tr-TR" i="1" smtClean="0"/>
              <a:t> a</a:t>
            </a:r>
            <a:r>
              <a:rPr lang="tr-TR" altLang="tr-TR" i="1" smtClean="0">
                <a:latin typeface="Arial" pitchFamily="34" charset="0"/>
              </a:rPr>
              <a:t>l</a:t>
            </a:r>
            <a:r>
              <a:rPr lang="tr-TR" altLang="tr-TR" i="1" smtClean="0"/>
              <a:t>ırlar. </a:t>
            </a:r>
            <a:endParaRPr lang="tr-TR" altLang="tr-TR" i="1" smtClean="0">
              <a:latin typeface="Arial" pitchFamily="34" charset="0"/>
            </a:endParaRPr>
          </a:p>
          <a:p>
            <a:pPr eaLnBrk="1" hangingPunct="1">
              <a:lnSpc>
                <a:spcPct val="80000"/>
              </a:lnSpc>
            </a:pPr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1291389081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898" name="Rectangle 3"/>
          <p:cNvSpPr>
            <a:spLocks noGrp="1"/>
          </p:cNvSpPr>
          <p:nvPr>
            <p:ph type="body" idx="1"/>
          </p:nvPr>
        </p:nvSpPr>
        <p:spPr>
          <a:xfrm>
            <a:off x="457200" y="260350"/>
            <a:ext cx="8229600" cy="586581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tr-TR" altLang="tr-TR" i="1" smtClean="0"/>
              <a:t>Bizdeki</a:t>
            </a:r>
            <a:r>
              <a:rPr lang="tr-TR" altLang="tr-TR" smtClean="0"/>
              <a:t> </a:t>
            </a:r>
            <a:r>
              <a:rPr lang="tr-TR" altLang="tr-TR" i="1" smtClean="0"/>
              <a:t>temel aminoasitlerin büyük bir kısmı böcekler için de temel aminoasittir. </a:t>
            </a:r>
          </a:p>
          <a:p>
            <a:pPr eaLnBrk="1" hangingPunct="1">
              <a:lnSpc>
                <a:spcPct val="80000"/>
              </a:lnSpc>
            </a:pPr>
            <a:endParaRPr lang="tr-TR" altLang="tr-TR" i="1" smtClean="0"/>
          </a:p>
          <a:p>
            <a:pPr eaLnBrk="1" hangingPunct="1">
              <a:lnSpc>
                <a:spcPct val="80000"/>
              </a:lnSpc>
            </a:pPr>
            <a:r>
              <a:rPr lang="tr-TR" altLang="tr-TR" i="1" smtClean="0"/>
              <a:t>Yalnız sineklerde glisin ve pürin gibi çekirdek asitlerine</a:t>
            </a:r>
            <a:endParaRPr lang="tr-TR" altLang="tr-TR" smtClean="0"/>
          </a:p>
          <a:p>
            <a:pPr eaLnBrk="1" hangingPunct="1">
              <a:lnSpc>
                <a:spcPct val="80000"/>
              </a:lnSpc>
            </a:pPr>
            <a:r>
              <a:rPr lang="tr-TR" altLang="tr-TR" i="1" smtClean="0"/>
              <a:t>gereksinme duyulur. Bunların eksikliğinde deri değiştirme tam olmaz.</a:t>
            </a:r>
          </a:p>
          <a:p>
            <a:pPr eaLnBrk="1" hangingPunct="1">
              <a:lnSpc>
                <a:spcPct val="80000"/>
              </a:lnSpc>
            </a:pPr>
            <a:endParaRPr lang="tr-TR" altLang="tr-TR" i="1" smtClean="0"/>
          </a:p>
        </p:txBody>
      </p:sp>
    </p:spTree>
    <p:extLst>
      <p:ext uri="{BB962C8B-B14F-4D97-AF65-F5344CB8AC3E}">
        <p14:creationId xmlns:p14="http://schemas.microsoft.com/office/powerpoint/2010/main" val="2059018189"/>
      </p:ext>
    </p:extLst>
  </p:cSld>
  <p:clrMapOvr>
    <a:masterClrMapping/>
  </p:clrMapOvr>
  <p:transition>
    <p:wipe dir="d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922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altLang="tr-TR" i="1" smtClean="0"/>
              <a:t>Besin gereksinmesi, değişken sıcaklıklı hayvanlarda olduğu gibi sıcaklığın değişmesiyle büyük ölçüde değişir. 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i="1" smtClean="0"/>
              <a:t>Yüksek sıcaklıklarda daha çok besin alma gereğini duyarlar.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i="1" smtClean="0"/>
              <a:t> Keza yaşam dönemlerine göre de büyük değişiklikler görülür. 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i="1" smtClean="0"/>
              <a:t>Birçok hayvanın pup evresinde ve bazı böceklerin kısa ömürlü erginlerinde (Ephemeroptera'da olduğu gibi) beslenme görülmez. Bu evrelerde vücutlarında biriktirdikleri yağları kullanırlar.</a:t>
            </a:r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2960132861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1437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dirty="0" smtClean="0"/>
              <a:t>YAĞ DOKU</a:t>
            </a:r>
            <a:endParaRPr lang="tr-TR" dirty="0"/>
          </a:p>
        </p:txBody>
      </p:sp>
      <p:sp>
        <p:nvSpPr>
          <p:cNvPr id="210947" name="2 İçerik Yer Tutucusu"/>
          <p:cNvSpPr>
            <a:spLocks noGrp="1"/>
          </p:cNvSpPr>
          <p:nvPr>
            <p:ph idx="1"/>
          </p:nvPr>
        </p:nvSpPr>
        <p:spPr>
          <a:xfrm>
            <a:off x="571500" y="785813"/>
            <a:ext cx="8358188" cy="2500312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tr-TR" altLang="tr-TR" sz="1700" smtClean="0"/>
              <a:t>Ontogenez sırasında sölom kesesinin karın tarafından meydana gelirler.</a:t>
            </a:r>
          </a:p>
          <a:p>
            <a:pPr eaLnBrk="1" hangingPunct="1">
              <a:lnSpc>
                <a:spcPct val="80000"/>
              </a:lnSpc>
              <a:buFont typeface="Arial" pitchFamily="34" charset="0"/>
              <a:buNone/>
            </a:pPr>
            <a:r>
              <a:rPr lang="tr-TR" altLang="tr-TR" sz="1700" smtClean="0"/>
              <a:t>- biri </a:t>
            </a:r>
            <a:r>
              <a:rPr lang="tr-TR" altLang="tr-TR" sz="1700" b="1" smtClean="0"/>
              <a:t>içte</a:t>
            </a:r>
            <a:r>
              <a:rPr lang="tr-TR" altLang="tr-TR" sz="1700" smtClean="0"/>
              <a:t> diğeri </a:t>
            </a:r>
            <a:r>
              <a:rPr lang="tr-TR" altLang="tr-TR" sz="1700" b="1" smtClean="0"/>
              <a:t>dışta</a:t>
            </a:r>
            <a:r>
              <a:rPr lang="tr-TR" altLang="tr-TR" sz="1700" smtClean="0"/>
              <a:t> olmak üzere iki konsantrik tabaka meydana getirirler.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sz="1700" smtClean="0"/>
              <a:t>içteki, yani visceral olanı, bağırsağın civarında; dıştaki, yani pariyetal olanı, integümente yakın olarak bulunur. Yağ doku en gelişmiş halini birçok holometabol böceğin larvasında</a:t>
            </a:r>
            <a:br>
              <a:rPr lang="tr-TR" altLang="tr-TR" sz="1700" smtClean="0"/>
            </a:br>
            <a:r>
              <a:rPr lang="tr-TR" altLang="tr-TR" sz="1700" smtClean="0"/>
              <a:t>gösterir. 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sz="1700" smtClean="0"/>
              <a:t>Arıların gelişmiş larvalarında tüm vücut ağırlığının % 60-65'i yağ dokudan</a:t>
            </a:r>
            <a:br>
              <a:rPr lang="tr-TR" altLang="tr-TR" sz="1700" smtClean="0"/>
            </a:br>
            <a:r>
              <a:rPr lang="tr-TR" altLang="tr-TR" sz="1700" smtClean="0"/>
              <a:t>oluşmuştur.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sz="1700" b="1" smtClean="0"/>
              <a:t>Diğer hayvanların karaciğerine analogtur.</a:t>
            </a:r>
          </a:p>
        </p:txBody>
      </p:sp>
      <p:pic>
        <p:nvPicPr>
          <p:cNvPr id="21094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8175" y="3213100"/>
            <a:ext cx="5419725" cy="3295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7040854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970" name="2 İçerik Yer Tutucusu"/>
          <p:cNvSpPr>
            <a:spLocks noGrp="1"/>
          </p:cNvSpPr>
          <p:nvPr>
            <p:ph idx="1"/>
          </p:nvPr>
        </p:nvSpPr>
        <p:spPr>
          <a:xfrm>
            <a:off x="214313" y="214313"/>
            <a:ext cx="8229600" cy="2143125"/>
          </a:xfrm>
        </p:spPr>
        <p:txBody>
          <a:bodyPr/>
          <a:lstStyle/>
          <a:p>
            <a:pPr eaLnBrk="1" hangingPunct="1"/>
            <a:r>
              <a:rPr lang="tr-TR" altLang="tr-TR" sz="2400" smtClean="0"/>
              <a:t>Yumurtadan yeni çıkan larvalarda kofulsuz küçük hücrelerden meydana gelir beslenmenin başlamasıyla stoplazma artar koful ortaya çıkar.</a:t>
            </a:r>
          </a:p>
          <a:p>
            <a:pPr eaLnBrk="1" hangingPunct="1"/>
            <a:r>
              <a:rPr lang="tr-TR" altLang="tr-TR" sz="2400" smtClean="0"/>
              <a:t>Pup evresinde yağ dokunun içeriği hemolenfe verilir. Dökülen parçalanan bu hücrelerden ergin bireyde yağ doku oluşturulur.</a:t>
            </a:r>
          </a:p>
        </p:txBody>
      </p:sp>
      <p:pic>
        <p:nvPicPr>
          <p:cNvPr id="21197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7375" y="2643188"/>
            <a:ext cx="5219700" cy="3971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54916730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2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dirty="0" smtClean="0"/>
              <a:t>İşlevleri 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tr-TR" dirty="0" smtClean="0"/>
              <a:t>-besinlerin depolanması (</a:t>
            </a:r>
            <a:r>
              <a:rPr lang="tr-TR" dirty="0" err="1" smtClean="0"/>
              <a:t>hemolenften</a:t>
            </a:r>
            <a:r>
              <a:rPr lang="tr-TR" dirty="0" smtClean="0"/>
              <a:t> alınan )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tr-TR" dirty="0" smtClean="0"/>
              <a:t>-glikojen kitin oluşumunda, proteinler deri değişiminde, yumurta oluşumunda etkili 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tr-TR" dirty="0" smtClean="0"/>
              <a:t>-ürik asit depo yeridir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tr-TR" dirty="0" smtClean="0"/>
              <a:t>-atık fenollerin </a:t>
            </a:r>
            <a:r>
              <a:rPr lang="tr-TR" dirty="0" err="1" smtClean="0"/>
              <a:t>melanine</a:t>
            </a:r>
            <a:r>
              <a:rPr lang="tr-TR" dirty="0" smtClean="0"/>
              <a:t> kadar çevrildiği yerlerdir. Renklenmede iş görür.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tr-TR" dirty="0" smtClean="0"/>
              <a:t>Simbiyoz yaşamda </a:t>
            </a:r>
            <a:r>
              <a:rPr lang="tr-TR" dirty="0" err="1" smtClean="0"/>
              <a:t>simbiyont</a:t>
            </a:r>
            <a:r>
              <a:rPr lang="tr-TR" dirty="0" smtClean="0"/>
              <a:t> bakteri yada mantar besinle düzenli alınmıyorsa yumurta bırakılırken yavrulara yağ dokudan iletilir.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tr-TR" dirty="0" err="1" smtClean="0"/>
              <a:t>Simbiyontları</a:t>
            </a:r>
            <a:r>
              <a:rPr lang="tr-TR" dirty="0" smtClean="0"/>
              <a:t> saklayan hücrelere </a:t>
            </a:r>
            <a:r>
              <a:rPr lang="tr-TR" dirty="0" err="1" smtClean="0"/>
              <a:t>miysetosit</a:t>
            </a:r>
            <a:r>
              <a:rPr lang="tr-TR" dirty="0" smtClean="0"/>
              <a:t> denir.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10519445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40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1563" y="96838"/>
            <a:ext cx="7072312" cy="659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03725242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5. Hafta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tr-TR" dirty="0"/>
              <a:t>Böceklerin sindirim </a:t>
            </a:r>
            <a:r>
              <a:rPr lang="tr-TR" dirty="0" smtClean="0"/>
              <a:t>Sistemi-2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40879568"/>
      </p:ext>
    </p:extLst>
  </p:cSld>
  <p:clrMapOvr>
    <a:masterClrMapping/>
  </p:clrMapOvr>
  <p:transition>
    <p:wipe dir="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5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dirty="0" smtClean="0"/>
              <a:t>SONBAĞIRSAK</a:t>
            </a:r>
            <a:br>
              <a:rPr lang="tr-TR" dirty="0" smtClean="0"/>
            </a:br>
            <a:endParaRPr lang="tr-TR" dirty="0"/>
          </a:p>
        </p:txBody>
      </p:sp>
      <p:sp>
        <p:nvSpPr>
          <p:cNvPr id="197635" name="2 İçerik Yer Tutucusu"/>
          <p:cNvSpPr>
            <a:spLocks noGrp="1"/>
          </p:cNvSpPr>
          <p:nvPr>
            <p:ph idx="1"/>
          </p:nvPr>
        </p:nvSpPr>
        <p:spPr>
          <a:xfrm>
            <a:off x="457200" y="785813"/>
            <a:ext cx="4978400" cy="588327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tr-TR" altLang="tr-TR" i="1" smtClean="0"/>
              <a:t>Önbağırsak gibi ektodermal kökenli olduğundan kitinle astarlanmıştır. </a:t>
            </a:r>
            <a:endParaRPr lang="tr-TR" altLang="tr-TR" i="1" smtClean="0">
              <a:latin typeface="Arial" pitchFamily="34" charset="0"/>
            </a:endParaRPr>
          </a:p>
          <a:p>
            <a:pPr eaLnBrk="1" hangingPunct="1">
              <a:lnSpc>
                <a:spcPct val="80000"/>
              </a:lnSpc>
            </a:pPr>
            <a:endParaRPr lang="tr-TR" altLang="tr-TR" i="1" smtClean="0">
              <a:latin typeface="Arial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tr-TR" altLang="tr-TR" smtClean="0"/>
              <a:t>Ektodermin içeriye çöken kısmına proktodeum denir. Kuvvetli yapıdaki halka ve boyuna kaslarla donatılmıştır. </a:t>
            </a:r>
            <a:endParaRPr lang="tr-TR" altLang="tr-TR" smtClean="0">
              <a:latin typeface="Arial" pitchFamily="34" charset="0"/>
            </a:endParaRPr>
          </a:p>
          <a:p>
            <a:pPr eaLnBrk="1" hangingPunct="1">
              <a:lnSpc>
                <a:spcPct val="80000"/>
              </a:lnSpc>
            </a:pPr>
            <a:endParaRPr lang="tr-TR" altLang="tr-TR" smtClean="0">
              <a:latin typeface="Arial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tr-TR" altLang="tr-TR" i="1" smtClean="0"/>
              <a:t>Boyuna kaslar iç tarafta, halka kaslar dış tarafta bulunur. </a:t>
            </a:r>
            <a:endParaRPr lang="tr-TR" altLang="tr-TR" smtClean="0"/>
          </a:p>
        </p:txBody>
      </p:sp>
      <p:pic>
        <p:nvPicPr>
          <p:cNvPr id="19763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8888" y="395288"/>
            <a:ext cx="2805112" cy="6462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42188248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Rectangle 3"/>
          <p:cNvSpPr>
            <a:spLocks noGrp="1"/>
          </p:cNvSpPr>
          <p:nvPr>
            <p:ph type="body" idx="1"/>
          </p:nvPr>
        </p:nvSpPr>
        <p:spPr>
          <a:xfrm>
            <a:off x="457200" y="260350"/>
            <a:ext cx="4619625" cy="6408738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tr-TR" altLang="tr-TR" sz="2700" smtClean="0"/>
              <a:t>Önden arkaya doğru sonbağırsak şu kısımlara ayrılmıştır.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sz="2700" b="1" smtClean="0"/>
              <a:t>Pylorus: </a:t>
            </a:r>
            <a:r>
              <a:rPr lang="tr-TR" altLang="tr-TR" sz="2700" smtClean="0"/>
              <a:t>Artık maddelerin ve Malpiki tüplerinden gelen maddelerin toplanması için balon şeklinde bir kısımdır.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sz="2700" b="1" smtClean="0"/>
              <a:t>Valvula Pylorica: </a:t>
            </a:r>
            <a:r>
              <a:rPr lang="tr-TR" altLang="tr-TR" sz="2700" smtClean="0"/>
              <a:t>Halka şeklinde kuvvetli bir kasla donatılmış bir epitel kıvrımdır. Ortabağırsak içeriğinin daha sonraki kısımlara geçmesini düzenler ve ayrıca besinzarının mekanik olarak parçalanmasını sağlar.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sz="2700" b="1" smtClean="0"/>
              <a:t>Ileum = İncebağırsak: </a:t>
            </a:r>
            <a:r>
              <a:rPr lang="tr-TR" altLang="tr-TR" sz="2700" smtClean="0"/>
              <a:t>Sonbağırsağın orta kısmını meydana getirir.</a:t>
            </a:r>
          </a:p>
          <a:p>
            <a:pPr eaLnBrk="1" hangingPunct="1">
              <a:lnSpc>
                <a:spcPct val="80000"/>
              </a:lnSpc>
              <a:buFont typeface="Arial" pitchFamily="34" charset="0"/>
              <a:buNone/>
            </a:pPr>
            <a:r>
              <a:rPr lang="tr-TR" altLang="tr-TR" sz="2700" smtClean="0"/>
              <a:t/>
            </a:r>
            <a:br>
              <a:rPr lang="tr-TR" altLang="tr-TR" sz="2700" smtClean="0"/>
            </a:br>
            <a:endParaRPr lang="tr-TR" altLang="tr-TR" sz="2700" smtClean="0"/>
          </a:p>
        </p:txBody>
      </p:sp>
      <p:pic>
        <p:nvPicPr>
          <p:cNvPr id="19865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525" y="188913"/>
            <a:ext cx="2805113" cy="6462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3367843"/>
      </p:ext>
    </p:extLst>
  </p:cSld>
  <p:clrMapOvr>
    <a:masterClrMapping/>
  </p:clrMapOvr>
  <p:transition>
    <p:wipe dir="d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2" name="2 İçerik Yer Tutucusu"/>
          <p:cNvSpPr>
            <a:spLocks noGrp="1"/>
          </p:cNvSpPr>
          <p:nvPr>
            <p:ph idx="1"/>
          </p:nvPr>
        </p:nvSpPr>
        <p:spPr>
          <a:xfrm>
            <a:off x="457200" y="214313"/>
            <a:ext cx="4835525" cy="638333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altLang="tr-TR" b="1" smtClean="0"/>
              <a:t>Colon = Kalınbağırsak: </a:t>
            </a:r>
            <a:r>
              <a:rPr lang="tr-TR" altLang="tr-TR" smtClean="0"/>
              <a:t>Yapısı ile incebağırsaktan büyük farklılıklar göstermez. Kalınbağırsağın sonunda bir epitel kıvrımı görülür.</a:t>
            </a:r>
          </a:p>
          <a:p>
            <a:pPr eaLnBrk="1" hangingPunct="1">
              <a:lnSpc>
                <a:spcPct val="90000"/>
              </a:lnSpc>
            </a:pPr>
            <a:endParaRPr lang="tr-TR" altLang="tr-TR" b="1" smtClean="0">
              <a:latin typeface="Arial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tr-TR" altLang="tr-TR" b="1" smtClean="0"/>
              <a:t>Valvula Rectalis: </a:t>
            </a:r>
            <a:r>
              <a:rPr lang="tr-TR" altLang="tr-TR" smtClean="0"/>
              <a:t>Kuvvetli bir daralma meydana getirerek valvula pylorica gibi besin</a:t>
            </a:r>
            <a:r>
              <a:rPr lang="tr-TR" altLang="tr-TR" smtClean="0">
                <a:latin typeface="Arial" pitchFamily="34" charset="0"/>
              </a:rPr>
              <a:t> </a:t>
            </a:r>
            <a:r>
              <a:rPr lang="tr-TR" altLang="tr-TR" smtClean="0"/>
              <a:t>za</a:t>
            </a:r>
            <a:r>
              <a:rPr lang="tr-TR" altLang="tr-TR" smtClean="0">
                <a:latin typeface="Arial" pitchFamily="34" charset="0"/>
              </a:rPr>
              <a:t>rı</a:t>
            </a:r>
            <a:r>
              <a:rPr lang="tr-TR" altLang="tr-TR" smtClean="0"/>
              <a:t>nın ortadan kaldırılmasında yardımcı olur.</a:t>
            </a:r>
          </a:p>
        </p:txBody>
      </p:sp>
      <p:pic>
        <p:nvPicPr>
          <p:cNvPr id="19968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525" y="188913"/>
            <a:ext cx="2805113" cy="6462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32641263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6" name="Rectangle 3"/>
          <p:cNvSpPr>
            <a:spLocks noGrp="1"/>
          </p:cNvSpPr>
          <p:nvPr>
            <p:ph type="body" idx="1"/>
          </p:nvPr>
        </p:nvSpPr>
        <p:spPr>
          <a:xfrm>
            <a:off x="457200" y="0"/>
            <a:ext cx="5194300" cy="666908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tr-TR" altLang="tr-TR" sz="2100" b="1" smtClean="0">
              <a:latin typeface="Arial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tr-TR" altLang="tr-TR" sz="2400" b="1" smtClean="0"/>
              <a:t>Rectum = Arkabağırsak: </a:t>
            </a:r>
            <a:r>
              <a:rPr lang="tr-TR" altLang="tr-TR" sz="2400" smtClean="0"/>
              <a:t>Çok defa kas</a:t>
            </a:r>
            <a:r>
              <a:rPr lang="tr-TR" altLang="tr-TR" sz="2400" smtClean="0">
                <a:latin typeface="Arial" pitchFamily="34" charset="0"/>
              </a:rPr>
              <a:t>l</a:t>
            </a:r>
            <a:r>
              <a:rPr lang="tr-TR" altLang="tr-TR" sz="2400" smtClean="0"/>
              <a:t>ı bir kese şeklinde büyümüştür. </a:t>
            </a:r>
            <a:endParaRPr lang="tr-TR" altLang="tr-TR" sz="2400" smtClean="0">
              <a:latin typeface="Arial" pitchFamily="34" charset="0"/>
            </a:endParaRPr>
          </a:p>
          <a:p>
            <a:pPr eaLnBrk="1" hangingPunct="1">
              <a:lnSpc>
                <a:spcPct val="90000"/>
              </a:lnSpc>
            </a:pPr>
            <a:endParaRPr lang="tr-TR" altLang="tr-TR" sz="2400" smtClean="0">
              <a:latin typeface="Arial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tr-TR" altLang="tr-TR" sz="2400" smtClean="0"/>
              <a:t>Duvarları kalın bir epitel taşır ve alışılagelmiş şekilde 3-6 kadar rektal püskülle donatılır. Bu püsküllerin çeperi tek ya da çift katlı olabilir. </a:t>
            </a:r>
            <a:endParaRPr lang="tr-TR" altLang="tr-TR" sz="2400" smtClean="0">
              <a:latin typeface="Arial" pitchFamily="34" charset="0"/>
            </a:endParaRPr>
          </a:p>
          <a:p>
            <a:pPr eaLnBrk="1" hangingPunct="1">
              <a:lnSpc>
                <a:spcPct val="90000"/>
              </a:lnSpc>
            </a:pPr>
            <a:endParaRPr lang="tr-TR" altLang="tr-TR" sz="2400" smtClean="0">
              <a:latin typeface="Arial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tr-TR" altLang="tr-TR" sz="2400" smtClean="0"/>
              <a:t>Dıştaki epitelinin oluşumuna, göç eden kan hücreleri de katılır. </a:t>
            </a:r>
            <a:endParaRPr lang="tr-TR" altLang="tr-TR" sz="2400" smtClean="0">
              <a:latin typeface="Arial" pitchFamily="34" charset="0"/>
            </a:endParaRPr>
          </a:p>
          <a:p>
            <a:pPr eaLnBrk="1" hangingPunct="1">
              <a:lnSpc>
                <a:spcPct val="90000"/>
              </a:lnSpc>
            </a:pPr>
            <a:endParaRPr lang="tr-TR" altLang="tr-TR" sz="2400" u="sng" smtClean="0">
              <a:latin typeface="Arial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tr-TR" altLang="tr-TR" sz="2400" u="sng" smtClean="0"/>
              <a:t>Rektal püsküllerd</a:t>
            </a:r>
            <a:r>
              <a:rPr lang="tr-TR" altLang="tr-TR" sz="2400" smtClean="0"/>
              <a:t>eki iki katlı epitel ya yan yana dururlar ya da aralarında belirli bir boşluk taşırlar. bağırsak içeriğindeki suyun büyük bir kısmının emilmesini üzerine almışt</a:t>
            </a:r>
            <a:r>
              <a:rPr lang="tr-TR" altLang="tr-TR" sz="2400" smtClean="0">
                <a:latin typeface="Arial" pitchFamily="34" charset="0"/>
              </a:rPr>
              <a:t>ır.</a:t>
            </a:r>
          </a:p>
          <a:p>
            <a:pPr>
              <a:lnSpc>
                <a:spcPct val="90000"/>
              </a:lnSpc>
            </a:pPr>
            <a:endParaRPr lang="tr-TR" altLang="tr-TR" sz="2400" smtClean="0"/>
          </a:p>
        </p:txBody>
      </p:sp>
      <p:pic>
        <p:nvPicPr>
          <p:cNvPr id="20070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425" y="0"/>
            <a:ext cx="2805113" cy="6462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60471731"/>
      </p:ext>
    </p:extLst>
  </p:cSld>
  <p:clrMapOvr>
    <a:masterClrMapping/>
  </p:clrMapOvr>
  <p:transition>
    <p:wipe dir="d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0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altLang="tr-TR" smtClean="0"/>
              <a:t>SİNDİRİM VE BESLENME ÇEŞİTÜLİĞİ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mtClean="0"/>
              <a:t>ilkin olarak bitki yiyicisidirler. Bununla beraber canlı hayvanlarla beslenenlerden tek bir besin çeşidine özelleşmiş (örneğin balmumu güveleri) beslenenlere kadar her çeşit beslenme tarzına rastlanır. </a:t>
            </a:r>
            <a:endParaRPr lang="tr-TR" altLang="tr-TR" smtClean="0">
              <a:latin typeface="Arial" pitchFamily="34" charset="0"/>
            </a:endParaRPr>
          </a:p>
          <a:p>
            <a:pPr eaLnBrk="1" hangingPunct="1">
              <a:lnSpc>
                <a:spcPct val="90000"/>
              </a:lnSpc>
            </a:pPr>
            <a:endParaRPr lang="tr-TR" altLang="tr-TR" smtClean="0">
              <a:latin typeface="Arial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tr-TR" altLang="tr-TR" smtClean="0"/>
              <a:t>Kural olarak etle beslenenlerde bağırsak en kısa, bitkiyle beslenenlerde uzun ve dışkı yiyicilerinde ise en uzundur.</a:t>
            </a:r>
          </a:p>
          <a:p>
            <a:pPr eaLnBrk="1" hangingPunct="1">
              <a:lnSpc>
                <a:spcPct val="90000"/>
              </a:lnSpc>
            </a:pPr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1393825809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2 İçerik Yer Tutucusu"/>
          <p:cNvSpPr>
            <a:spLocks noGrp="1"/>
          </p:cNvSpPr>
          <p:nvPr>
            <p:ph idx="1"/>
          </p:nvPr>
        </p:nvSpPr>
        <p:spPr>
          <a:xfrm>
            <a:off x="457200" y="260350"/>
            <a:ext cx="8229600" cy="6337300"/>
          </a:xfrm>
        </p:spPr>
        <p:txBody>
          <a:bodyPr/>
          <a:lstStyle/>
          <a:p>
            <a:pPr eaLnBrk="1" hangingPunct="1"/>
            <a:r>
              <a:rPr lang="tr-TR" altLang="tr-TR" smtClean="0"/>
              <a:t>Besinleri genel olarak üç ana grupta toplanır: Protein, karbonhidrat ve yağ. </a:t>
            </a:r>
            <a:endParaRPr lang="tr-TR" altLang="tr-TR" smtClean="0">
              <a:latin typeface="Arial" pitchFamily="34" charset="0"/>
            </a:endParaRPr>
          </a:p>
          <a:p>
            <a:pPr eaLnBrk="1" hangingPunct="1"/>
            <a:endParaRPr lang="tr-TR" altLang="tr-TR" smtClean="0">
              <a:latin typeface="Arial" pitchFamily="34" charset="0"/>
            </a:endParaRPr>
          </a:p>
          <a:p>
            <a:pPr eaLnBrk="1" hangingPunct="1"/>
            <a:r>
              <a:rPr lang="tr-TR" altLang="tr-TR" smtClean="0"/>
              <a:t>Tükrük salgısında çok defa nişastayı parçalayan amilaz, ortabağırsakta yine karbonhidratları parçalayan amilaz, maltaz, invertaz, laktaz; proteinleri parçalayan proteaz ve peptidaz; yağları parçalayan lipaz salgılanır. </a:t>
            </a:r>
            <a:endParaRPr lang="tr-TR" altLang="tr-TR" smtClean="0">
              <a:latin typeface="Arial" pitchFamily="34" charset="0"/>
            </a:endParaRPr>
          </a:p>
          <a:p>
            <a:pPr eaLnBrk="1" hangingPunct="1"/>
            <a:endParaRPr lang="tr-TR" altLang="tr-TR" smtClean="0">
              <a:latin typeface="Arial" pitchFamily="34" charset="0"/>
            </a:endParaRPr>
          </a:p>
          <a:p>
            <a:pPr eaLnBrk="1" hangingPunct="1"/>
            <a:r>
              <a:rPr lang="tr-TR" altLang="tr-TR" i="1" smtClean="0"/>
              <a:t>Kural olarak bir hayvan ne kadar değişik besin alıyorsa o kadar değişik enzimi çıkarır. </a:t>
            </a:r>
            <a:endParaRPr lang="tr-TR" altLang="tr-TR" smtClean="0"/>
          </a:p>
          <a:p>
            <a:pPr eaLnBrk="1" hangingPunct="1"/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4022885338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2 İçerik Yer Tutucusu"/>
          <p:cNvSpPr>
            <a:spLocks noGrp="1"/>
          </p:cNvSpPr>
          <p:nvPr>
            <p:ph idx="1"/>
          </p:nvPr>
        </p:nvSpPr>
        <p:spPr>
          <a:xfrm>
            <a:off x="457200" y="260350"/>
            <a:ext cx="8229600" cy="6192838"/>
          </a:xfrm>
        </p:spPr>
        <p:txBody>
          <a:bodyPr/>
          <a:lstStyle/>
          <a:p>
            <a:pPr eaLnBrk="1" hangingPunct="1"/>
            <a:r>
              <a:rPr lang="tr-TR" altLang="tr-TR" i="1" smtClean="0"/>
              <a:t>Hayvansal beslenenlerde proteaz, bitkisel beslenenlerde karbohidraz, yağ kurtlarında lipaz baskın olmasına karşın, sadece kanla beslenenlerden, örneğin Glossina'da yalnızproteaz; yapraközsuyu emenlerde, yalnız invertaz bulunur. </a:t>
            </a:r>
            <a:endParaRPr lang="tr-TR" altLang="tr-TR" i="1" smtClean="0">
              <a:latin typeface="Arial" pitchFamily="34" charset="0"/>
            </a:endParaRPr>
          </a:p>
          <a:p>
            <a:pPr eaLnBrk="1" hangingPunct="1"/>
            <a:endParaRPr lang="tr-TR" altLang="tr-TR" i="1" smtClean="0">
              <a:latin typeface="Arial" pitchFamily="34" charset="0"/>
            </a:endParaRPr>
          </a:p>
          <a:p>
            <a:pPr eaLnBrk="1" hangingPunct="1"/>
            <a:r>
              <a:rPr lang="tr-TR" altLang="tr-TR" i="1" smtClean="0"/>
              <a:t>Selülozu parçalayabilmek için bazı böcekler tarafından bir miktar selülaz salgılanmasına karşın, bu enzimin çoğu simbiyont bakteriler tarafından çıkarılır. </a:t>
            </a:r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2575665628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4_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840</Words>
  <Application>Microsoft Office PowerPoint</Application>
  <PresentationFormat>Ekran Gösterisi (4:3)</PresentationFormat>
  <Paragraphs>73</Paragraphs>
  <Slides>19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Slayt Başlıkları</vt:lpstr>
      </vt:variant>
      <vt:variant>
        <vt:i4>19</vt:i4>
      </vt:variant>
    </vt:vector>
  </HeadingPairs>
  <TitlesOfParts>
    <vt:vector size="21" baseType="lpstr">
      <vt:lpstr>Ofis Teması</vt:lpstr>
      <vt:lpstr>4_Ofis Teması</vt:lpstr>
      <vt:lpstr>PowerPoint Sunusu</vt:lpstr>
      <vt:lpstr>5. Hafta</vt:lpstr>
      <vt:lpstr>SONBAĞIRSAK 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YAĞ DOKU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hp5</dc:creator>
  <cp:lastModifiedBy>hp5</cp:lastModifiedBy>
  <cp:revision>1</cp:revision>
  <dcterms:created xsi:type="dcterms:W3CDTF">2024-10-11T12:54:08Z</dcterms:created>
  <dcterms:modified xsi:type="dcterms:W3CDTF">2024-10-11T12:54:40Z</dcterms:modified>
</cp:coreProperties>
</file>